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6" r:id="rId4"/>
    <p:sldId id="257" r:id="rId5"/>
    <p:sldId id="262" r:id="rId6"/>
    <p:sldId id="259" r:id="rId7"/>
    <p:sldId id="260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E63D73-CF82-6143-9E15-2910659FA683}" v="3" dt="2026-02-09T18:01:22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4"/>
    <p:restoredTop sz="94572"/>
  </p:normalViewPr>
  <p:slideViewPr>
    <p:cSldViewPr snapToGrid="0">
      <p:cViewPr varScale="1">
        <p:scale>
          <a:sx n="107" d="100"/>
          <a:sy n="107" d="100"/>
        </p:scale>
        <p:origin x="264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15F4-E3DD-624E-BFB9-DAF96F0B2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DBA39-3BB4-33B2-7BCC-06D5CBF17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79394-5037-141A-588E-5F5176AB7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D2681-B10D-CABF-BFFD-364901DD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C0EB1-BA11-2477-D893-FE14DD3B2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0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31AE7-B7FF-23A1-6F88-69ABFADF0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CD514-A58E-00F2-D6C4-392D99AC7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AE685-D6A6-9039-47D7-C0F20596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4A16D-1B32-E60B-CCC3-165A9346B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6D3AE-37F4-2FD4-8576-A1A839EB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ED4E4-B4A3-0CFC-78BB-3B145D3C7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D0A60-924A-EE59-00A5-66A77A8CE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313D9-67AC-47B0-0D7D-E70B46DC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FF0C3-E551-A03F-6673-6767859EE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00764-DF75-7693-C96E-417E6EDCB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2C7B-2982-32F0-5EE7-B2003BBA8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D6530-7940-AF76-6D35-883F8BA2C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51532-7574-CC9D-B7EB-DD131F1CA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5899C-6140-1674-0319-02C4BE56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C63F7-7FAE-E413-CD01-1A2E114C9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EA70B-77CE-07C2-6471-9F54D39C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15299-5351-8FC2-8C8E-2812C4DB2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8BFB6-7615-DA6B-EB32-79EC2EA97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56988-DD71-49C5-BE54-66FADBACA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A139D-ADFE-797E-94BA-593FF2667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0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2DB4F-5A76-A6E5-93F5-71620E9C4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DF8A9-AB46-02F9-FCD5-1AC2C70C3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1635E-8DC8-5ED2-819C-9077610E4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6381C-C76C-C385-A438-F1EA49FFF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98B18-16A6-56BB-2047-9CC347E4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8ECC6-DF70-0992-4F92-AAED8612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C2D5E-164B-1D37-8F8B-B579A9F0C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A7861-149C-F67B-3060-917D755A2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7571E-FAB8-6344-F17C-103D67F60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65365-D9E3-59BB-D123-0BBE0156A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4834E-351B-A29E-C93A-1FF6F3858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7871A1-6F14-507B-7BA7-385B2FE3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BDF8A-F282-D424-E8D1-2DEC947F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98F6B6-3598-571A-918B-60B273D59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6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9A95C-E916-0ACE-A1AA-BFC7C75E8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E5901-2334-FFA5-CAA6-A58881C5B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42DAE-2962-51F5-8F86-C44FA7F8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1FEB31-C224-D2E2-E15B-544BAB3B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9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49061-4E00-89C6-85A1-AE77A5BE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003609-C109-5372-F25E-70451E97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503FE-0467-1443-A30A-02DF223A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8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996A-7559-1991-5DEE-86EC09459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23E0C-49FC-A91F-4311-E9D21641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A3A84-63C0-ADCC-4EE8-23564FC48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7D8B6-CF21-0202-6A56-9F5198ED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76E51-A41D-074D-2046-098F13B41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BF19C-4897-0F15-8DB0-D0111CE1A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6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6BD39-4917-511F-54BA-C565306A3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E7F30D-6196-AAB5-405D-CA8474EA4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6293B-E5D0-DF48-357E-C6141CBDE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0D42F-510A-4FF3-5DBA-416F4514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B1780-3838-4799-5849-EB32E777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ECF31-FFD3-3220-BE69-592AA3AC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54E0E-3B2A-9BA9-662B-F113306A5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466CC-1A1E-7801-143D-782B742F7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EB14F-6505-D635-53B1-133B2BB9D5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A32EA7-62B0-2441-98FA-346DF8B046D6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E2556-C5E5-5B69-7CCB-C3E10DE70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F25E3-C457-CFBB-8FA6-C927774E9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3305C-E60F-A245-A439-39613D31E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8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lberta.ca/stats/dashboard/respiratory-virus-dashboard.htm" TargetMode="External"/><Relationship Id="rId3" Type="http://schemas.openxmlformats.org/officeDocument/2006/relationships/hyperlink" Target="https://www.bornontario.ca/initiatives-resources/perinatal-and-paediatric-care/respiratory-syncytial-virus/" TargetMode="External"/><Relationship Id="rId7" Type="http://schemas.openxmlformats.org/officeDocument/2006/relationships/hyperlink" Target="https://www.cihi.ca/en/health-workforce-in-canada-overview" TargetMode="External"/><Relationship Id="rId2" Type="http://schemas.openxmlformats.org/officeDocument/2006/relationships/hyperlink" Target="https://www.bccdc.ca/health-professionals/data-reports/respiratory-virus-dat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hi.ca/en/pharmacists" TargetMode="External"/><Relationship Id="rId11" Type="http://schemas.openxmlformats.org/officeDocument/2006/relationships/hyperlink" Target="https://www.gnb.ca/en/topic/laws-safety/health-environment-advisories/respiratory-watch.html" TargetMode="External"/><Relationship Id="rId5" Type="http://schemas.openxmlformats.org/officeDocument/2006/relationships/hyperlink" Target="https://www.cihi.ca/en/physicians#report" TargetMode="External"/><Relationship Id="rId10" Type="http://schemas.openxmlformats.org/officeDocument/2006/relationships/hyperlink" Target="https://health-infobase.canada.ca/ccdss/data-tool/" TargetMode="External"/><Relationship Id="rId4" Type="http://schemas.openxmlformats.org/officeDocument/2006/relationships/hyperlink" Target="https://www.cihi.ca/en/hospital-stays-in-canada-series" TargetMode="External"/><Relationship Id="rId9" Type="http://schemas.openxmlformats.org/officeDocument/2006/relationships/hyperlink" Target="https://health-infobase.canada.ca/respiratory-virus-surveillance/rsv.html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ublichealthontario.ca/en/Data-and-Analysis/Infectious-Disease/Respiratory-Virus-Tool" TargetMode="External"/><Relationship Id="rId3" Type="http://schemas.openxmlformats.org/officeDocument/2006/relationships/hyperlink" Target="https://novascotia.ca/dhw/cdpc/respiratory-watch.asp" TargetMode="External"/><Relationship Id="rId7" Type="http://schemas.openxmlformats.org/officeDocument/2006/relationships/hyperlink" Target="https://yukon.ca/en/health-and-wellness/health-concerns-diseases-and-conditions/read-respiratory-surveillance-report" TargetMode="External"/><Relationship Id="rId2" Type="http://schemas.openxmlformats.org/officeDocument/2006/relationships/hyperlink" Target="https://experience.arcgis.com/experience/b47262b1265f48ba95d7477c568355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skatchewan.ca/government/government-structure/ministries/health/other-reports/community-respiratory-illness-surveillance-program" TargetMode="External"/><Relationship Id="rId11" Type="http://schemas.openxmlformats.org/officeDocument/2006/relationships/hyperlink" Target="https://dashboard.sprint-kids.ca/" TargetMode="External"/><Relationship Id="rId5" Type="http://schemas.openxmlformats.org/officeDocument/2006/relationships/hyperlink" Target="https://www.inspq.qc.ca/influenza" TargetMode="External"/><Relationship Id="rId10" Type="http://schemas.openxmlformats.org/officeDocument/2006/relationships/hyperlink" Target="https://www.canada.ca/en/public-health/services/immunization-vaccines/routine-vaccination-healthy-previously-immunized-adult.html" TargetMode="External"/><Relationship Id="rId4" Type="http://schemas.openxmlformats.org/officeDocument/2006/relationships/hyperlink" Target="https://www.gov.mb.ca/health/publichealth/surveillance/influenza/index.html" TargetMode="External"/><Relationship Id="rId9" Type="http://schemas.openxmlformats.org/officeDocument/2006/relationships/hyperlink" Target="https://www.canada.ca/en/public-health/services/immunization-vaccines/provincial-territorial-routine-vaccination-programs-infants-childre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3" name="TitleAccent"/>
          <p:cNvSpPr>
            <a:spLocks noGrp="1"/>
          </p:cNvSpPr>
          <p:nvPr/>
        </p:nvSpPr>
        <p:spPr>
          <a:xfrm>
            <a:off x="1828800" y="2743200"/>
            <a:ext cx="85344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C7EB8E-44D8-75DE-6D03-4A100A04C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8637" y="1041400"/>
            <a:ext cx="10590882" cy="2387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Respiratory Syncytial Virus Data Dashboard (RD2)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195F52-FC93-252A-6420-FE2C3DF9C5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User’s Manual</a:t>
            </a:r>
          </a:p>
          <a:p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338965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 dirty="0"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60FB70-7539-28E6-F4A3-413E8BD4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437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What is RD2?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C8069-FE0C-F855-F6B3-3B9DCBE83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>
                <a:solidFill>
                  <a:srgbClr val="FFFFFF"/>
                </a:solidFill>
              </a:rPr>
              <a:t>Overview</a:t>
            </a:r>
          </a:p>
          <a:p>
            <a:pPr marL="0" indent="0">
              <a:buNone/>
            </a:pPr>
            <a:r>
              <a:rPr lang="en-CA" dirty="0">
                <a:solidFill>
                  <a:srgbClr val="FFFFFF"/>
                </a:solidFill>
              </a:rPr>
              <a:t>Centralized Hub: RD2 is a centralized resource that visualizes open-access public health data on RSV in Canada. </a:t>
            </a:r>
          </a:p>
          <a:p>
            <a:pPr marL="0" indent="0">
              <a:buNone/>
            </a:pPr>
            <a:r>
              <a:rPr lang="en-CA" dirty="0">
                <a:solidFill>
                  <a:srgbClr val="FFFFFF"/>
                </a:solidFill>
              </a:rPr>
              <a:t>Action Oriented: The dashboard transforms complex public health data into a powerful tool for action. </a:t>
            </a:r>
          </a:p>
          <a:p>
            <a:pPr marL="0" indent="0">
              <a:buNone/>
            </a:pPr>
            <a:r>
              <a:rPr lang="en-CA" dirty="0">
                <a:solidFill>
                  <a:srgbClr val="FFFFFF"/>
                </a:solidFill>
              </a:rPr>
              <a:t>Open access: All data on the platform is open access and freely shareable.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60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B28952-523E-4720-EE13-A57F153E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400" y="920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Visualizing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787A5-3FF3-78BF-5523-223D69B86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Connecting Data to Policy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Correlation: RD2 visualizes and correlates provincial and territorial data with RSV immunization policies.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Gap Analysis: The dashboard highlights critical gaps, and opportunities to drive life-saving policy change.</a:t>
            </a:r>
          </a:p>
        </p:txBody>
      </p:sp>
    </p:spTree>
    <p:extLst>
      <p:ext uri="{BB962C8B-B14F-4D97-AF65-F5344CB8AC3E}">
        <p14:creationId xmlns:p14="http://schemas.microsoft.com/office/powerpoint/2010/main" val="26990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 dirty="0"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F95B12-F523-5AC0-F80B-E5A023DB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176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Target Audiences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CB52E-DB93-A60A-9C95-C62A15B48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RD2 is designed for public health stakeholders working to increase RSV immunization coverage among infants, pregnant women and older adults, including: 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RSV prevention advocates;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Policymakers;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State, territorial, and city health officials; and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Immunization program managers.</a:t>
            </a:r>
          </a:p>
        </p:txBody>
      </p:sp>
    </p:spTree>
    <p:extLst>
      <p:ext uri="{BB962C8B-B14F-4D97-AF65-F5344CB8AC3E}">
        <p14:creationId xmlns:p14="http://schemas.microsoft.com/office/powerpoint/2010/main" val="159900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2A7C84-16F4-4C61-D8AE-C3B60CFC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400" y="58053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Methodology and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1D987-0E79-6D5B-0CDD-4D447FD08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400" y="1071200"/>
            <a:ext cx="10515600" cy="5058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Data Curation</a:t>
            </a: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Trusted Sources: RD2 collects and validates data from reliable sources, including: </a:t>
            </a:r>
          </a:p>
          <a:p>
            <a:r>
              <a:rPr lang="en-US" dirty="0">
                <a:solidFill>
                  <a:srgbClr val="FFFFFF"/>
                </a:solidFill>
              </a:rPr>
              <a:t>Public Health Agency of Canada;</a:t>
            </a:r>
          </a:p>
          <a:p>
            <a:r>
              <a:rPr lang="en-US" dirty="0">
                <a:solidFill>
                  <a:srgbClr val="FFFFFF"/>
                </a:solidFill>
              </a:rPr>
              <a:t>Provincial/territorial health authorities; and </a:t>
            </a:r>
          </a:p>
          <a:p>
            <a:r>
              <a:rPr lang="en-US" dirty="0">
                <a:solidFill>
                  <a:srgbClr val="FFFFFF"/>
                </a:solidFill>
              </a:rPr>
              <a:t>Allied health professional associations; SPRINT-Kids sentinel surveillance network; and Public Health Agency of Canada Canadian Congenital Anomalies Surveillance System (PHAC CCASS).</a:t>
            </a: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Update Frequency</a:t>
            </a: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Quarterly: Dashboard updates and policy reports/highlights. Provincial RSV surveillance data updated seasonally as new data becomes available.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8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21D2E2-A96A-5587-650F-503987729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400" y="5721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Available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E7A6-CB2C-DAB9-8093-6E765B6C6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000" y="1049330"/>
            <a:ext cx="10515600" cy="5535669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Current Data Sets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Policy: Provincial/territorial RSV immunization program eligibility for infants and adults.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Provincial RSV Surveillance: Weekly RSV counts (ages 0–12 months) from Alberta, BC, Ontario, Quebec, and Nova Scotia, each reported in their own units.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SPRINT-Kids: Weekly RSV positive cases, hospitalizations, and PICU admissions (ages 0–12 months) across 5 Canadian regions from 14 sentinel hospitals.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Infant RSV Immunization Coverage: Nirsevimab and maternal vaccine coverage rates by province.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At-Risk Conditions: Asthma prevalence (infants) and COPD prevalence (adults); Down syndrome national prevalence (PHAC CCASS, 2008–2023).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Healthcare Provider Access: Density of family doctors, pediatricians, OB/GYNs, and midwives per 100,000 population.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Demographics: Census population data (births and 75+ population) per province and territory.</a:t>
            </a: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      Note: Other datasets are being evaluated for addition.</a:t>
            </a:r>
          </a:p>
          <a:p>
            <a:pPr marL="457200" lvl="1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895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E76E8D-40BC-0194-5A3F-531E0EAED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800" y="67437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Navigation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C22DC-2D40-E3A7-E30A-77E8327C8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00" y="1100162"/>
            <a:ext cx="10515600" cy="548483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CA" b="1" dirty="0">
                <a:solidFill>
                  <a:srgbClr val="FFFFFF"/>
                </a:solidFill>
              </a:rPr>
              <a:t>Explore Jurisdictions:</a:t>
            </a:r>
            <a:r>
              <a:rPr lang="en-CA" dirty="0">
                <a:solidFill>
                  <a:srgbClr val="FFFFFF"/>
                </a:solidFill>
              </a:rPr>
              <a:t> Hover over any province or territory circle on the map to instantly open its detailed data panel on the right. Click to keep the panel open.</a:t>
            </a:r>
          </a:p>
          <a:p>
            <a:pPr fontAlgn="base"/>
            <a:r>
              <a:rPr lang="en-CA" b="1" dirty="0">
                <a:solidFill>
                  <a:srgbClr val="FFFFFF"/>
                </a:solidFill>
              </a:rPr>
              <a:t>Infant / Adult Toggle:</a:t>
            </a:r>
            <a:r>
              <a:rPr lang="en-CA" dirty="0">
                <a:solidFill>
                  <a:srgbClr val="FFFFFF"/>
                </a:solidFill>
              </a:rPr>
              <a:t> In the right-hand panel, use the INFANT and ADULT tab buttons to switch between age-relevant data and program eligibility for each jurisdiction.</a:t>
            </a:r>
          </a:p>
          <a:p>
            <a:pPr fontAlgn="base"/>
            <a:r>
              <a:rPr lang="en-CA" b="1" dirty="0">
                <a:solidFill>
                  <a:srgbClr val="FFFFFF"/>
                </a:solidFill>
              </a:rPr>
              <a:t>Filter Data Layers:</a:t>
            </a:r>
            <a:r>
              <a:rPr lang="en-CA" dirty="0">
                <a:solidFill>
                  <a:srgbClr val="FFFFFF"/>
                </a:solidFill>
              </a:rPr>
              <a:t> Select a data layer from the left-hand panel to change what the map circle sizes represent. The active layer is shown in the banner at the top of the right panel.</a:t>
            </a:r>
          </a:p>
          <a:p>
            <a:pPr fontAlgn="base"/>
            <a:r>
              <a:rPr lang="en-CA" b="1" dirty="0">
                <a:solidFill>
                  <a:srgbClr val="FFFFFF"/>
                </a:solidFill>
              </a:rPr>
              <a:t>Down Syndrome Data:</a:t>
            </a:r>
            <a:r>
              <a:rPr lang="en-CA" dirty="0">
                <a:solidFill>
                  <a:srgbClr val="FFFFFF"/>
                </a:solidFill>
              </a:rPr>
              <a:t> Click the Down Syndrome section at the bottom of the left panel to expand the national prevalence forest plot (PHAC CCASS, 2008-2023).</a:t>
            </a:r>
          </a:p>
          <a:p>
            <a:pPr fontAlgn="base"/>
            <a:r>
              <a:rPr lang="en-CA" b="1" dirty="0">
                <a:solidFill>
                  <a:srgbClr val="FFFFFF"/>
                </a:solidFill>
              </a:rPr>
              <a:t>Adjust View:</a:t>
            </a:r>
            <a:r>
              <a:rPr lang="en-CA" dirty="0">
                <a:solidFill>
                  <a:srgbClr val="FFFFFF"/>
                </a:solidFill>
              </a:rPr>
              <a:t> Hold Ctrl (or Cmd on Mac) and scroll to zoom the map. Click and drag to pan.</a:t>
            </a:r>
          </a:p>
          <a:p>
            <a:pPr fontAlgn="base"/>
            <a:r>
              <a:rPr lang="en-CA" b="1" dirty="0">
                <a:solidFill>
                  <a:srgbClr val="FFFFFF"/>
                </a:solidFill>
              </a:rPr>
              <a:t>Export and Share:</a:t>
            </a:r>
            <a:r>
              <a:rPr lang="en-CA" dirty="0">
                <a:solidFill>
                  <a:srgbClr val="FFFFFF"/>
                </a:solidFill>
              </a:rPr>
              <a:t> Use the buttons at the top right to share to social media or download data as CSV or JSON.</a:t>
            </a:r>
          </a:p>
          <a:p>
            <a:pPr marL="457200" lvl="1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2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41E919-FD9E-C667-F8D5-B9D5EC795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2DE3-90C8-DA35-91AB-90108DDEA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000" y="1127662"/>
            <a:ext cx="11159500" cy="4619439"/>
          </a:xfrm>
        </p:spPr>
        <p:txBody>
          <a:bodyPr>
            <a:normAutofit fontScale="25000" lnSpcReduction="20000"/>
          </a:bodyPr>
          <a:lstStyle/>
          <a:p>
            <a:pPr fontAlgn="base"/>
            <a:r>
              <a:rPr lang="en-CA" sz="7200" dirty="0">
                <a:solidFill>
                  <a:srgbClr val="FFFFFF"/>
                </a:solidFill>
              </a:rPr>
              <a:t>BC Centre for Disease Control. Respiratory Virus Data Dashboard: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2"/>
              </a:rPr>
              <a:t>https://www.bccdc.ca/health-professionals/data-reports/respiratory-virus-data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BORN Ontario.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3"/>
              </a:rPr>
              <a:t>https://www.bornontario.ca/initiatives-resources/perinatal-and-paediatric-care/respiratory-syncytial-virus/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Canadian Institute for Health Information (CIHI). Hospital Stays in Canada, 2023-2024.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4"/>
              </a:rPr>
              <a:t>https://www.cihi.ca/en/hospital-stays-in-canada-series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Canadian Institute for Health Information (CIHI). Scott’s Medical Database (SMDB).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5"/>
              </a:rPr>
              <a:t>https://www.cihi.ca/en/physicians#report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Canadian Institute for Health Information (CIHI). Pharmacists: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6"/>
              </a:rPr>
              <a:t>https://www.cihi.ca/en/pharmacists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Canadian Institute for Health Information (CIHI). Health Workforce in Canada.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7"/>
              </a:rPr>
              <a:t>https://www.cihi.ca/en/health-workforce-in-canada-overview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Public Health Agency of Canada. Canadian Congenital Anomalies Surveillance System (CCASS).
https://health-infobase.canada.ca/ccass/
Government of Alberta. Respiratory Virus Dashboard.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8"/>
              </a:rPr>
              <a:t>https://www.alberta.ca/stats/dashboard/respiratory-virus-dashboard.htm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Government of Canada. Canadian Respiratory Virus Surveillance Report: Respiratory Syncytial Virus.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9"/>
              </a:rPr>
              <a:t>https://health-infobase.canada.ca/respiratory-virus-surveillance/rsv.html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Government of Canada. Canadian Chronic Disease Surveillance System (CCDSS).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10"/>
              </a:rPr>
              <a:t>https://health-infobase.canada.ca/ccdss/data-tool/</a:t>
            </a:r>
            <a:endParaRPr lang="en-CA" sz="7200" dirty="0">
              <a:solidFill>
                <a:srgbClr val="FFFFFF"/>
              </a:solidFill>
            </a:endParaRPr>
          </a:p>
          <a:p>
            <a:pPr fontAlgn="base"/>
            <a:r>
              <a:rPr lang="en-CA" sz="7200" dirty="0">
                <a:solidFill>
                  <a:srgbClr val="FFFFFF"/>
                </a:solidFill>
              </a:rPr>
              <a:t>Government of New Brunswick. Respiratory Watch.</a:t>
            </a:r>
            <a:br>
              <a:rPr lang="en-CA" sz="7200" dirty="0">
                <a:solidFill>
                  <a:srgbClr val="FFFFFF"/>
                </a:solidFill>
              </a:rPr>
            </a:br>
            <a:r>
              <a:rPr lang="en-CA" sz="7200" dirty="0">
                <a:solidFill>
                  <a:srgbClr val="FFFFFF"/>
                </a:solidFill>
                <a:hlinkClick r:id="rId11"/>
              </a:rPr>
              <a:t>https://www.gnb.ca/en/topic/laws-safety/health-environment-advisories/respiratory-watch.html</a:t>
            </a:r>
            <a:endParaRPr lang="en-CA" sz="72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62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Background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2B49"/>
              </a:gs>
              <a:gs pos="60000">
                <a:srgbClr val="004E89"/>
              </a:gs>
              <a:gs pos="100000">
                <a:srgbClr val="002B49"/>
              </a:gs>
            </a:gsLst>
            <a:lin ang="13500000" scaled="0"/>
          </a:gra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A920"/>
          <p:cNvSpPr>
            <a:spLocks noGrp="1"/>
          </p:cNvSpPr>
          <p:nvPr/>
        </p:nvSpPr>
        <p:spPr>
          <a:xfrm>
            <a:off x="-1200000" y="-1000000"/>
            <a:ext cx="4800000" cy="4800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1" name="A921"/>
          <p:cNvSpPr>
            <a:spLocks noGrp="1"/>
          </p:cNvSpPr>
          <p:nvPr/>
        </p:nvSpPr>
        <p:spPr>
          <a:xfrm>
            <a:off x="8992000" y="3858000"/>
            <a:ext cx="4400000" cy="4400000"/>
          </a:xfrm>
          <a:prstGeom prst="ellipse">
            <a:avLst/>
          </a:prstGeom>
          <a:solidFill>
            <a:srgbClr val="FF6B35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2" name="A922"/>
          <p:cNvSpPr>
            <a:spLocks noGrp="1"/>
          </p:cNvSpPr>
          <p:nvPr/>
        </p:nvSpPr>
        <p:spPr>
          <a:xfrm>
            <a:off x="-1000000" y="-1000000"/>
            <a:ext cx="2000000" cy="2000000"/>
          </a:xfrm>
          <a:prstGeom prst="ellipse">
            <a:avLst/>
          </a:prstGeom>
          <a:noFill/>
          <a:ln w="30000">
            <a:solidFill>
              <a:srgbClr val="00A3A1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3" name="A923"/>
          <p:cNvSpPr>
            <a:spLocks noGrp="1"/>
          </p:cNvSpPr>
          <p:nvPr/>
        </p:nvSpPr>
        <p:spPr>
          <a:xfrm>
            <a:off x="-1450000" y="-1450000"/>
            <a:ext cx="2900000" cy="2900000"/>
          </a:xfrm>
          <a:prstGeom prst="ellipse">
            <a:avLst/>
          </a:prstGeom>
          <a:noFill/>
          <a:ln w="30000">
            <a:solidFill>
              <a:srgbClr val="00A3A1">
                <a:alpha val="2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4" name="A924"/>
          <p:cNvSpPr>
            <a:spLocks noGrp="1"/>
          </p:cNvSpPr>
          <p:nvPr/>
        </p:nvSpPr>
        <p:spPr>
          <a:xfrm>
            <a:off x="-1950000" y="-1950000"/>
            <a:ext cx="3900000" cy="3900000"/>
          </a:xfrm>
          <a:prstGeom prst="ellipse">
            <a:avLst/>
          </a:prstGeom>
          <a:noFill/>
          <a:ln w="30000">
            <a:solidFill>
              <a:srgbClr val="00A3A1">
                <a:alpha val="12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5" name="A925"/>
          <p:cNvSpPr>
            <a:spLocks noGrp="1"/>
          </p:cNvSpPr>
          <p:nvPr/>
        </p:nvSpPr>
        <p:spPr>
          <a:xfrm>
            <a:off x="11292000" y="5958000"/>
            <a:ext cx="1800000" cy="1800000"/>
          </a:xfrm>
          <a:prstGeom prst="ellipse">
            <a:avLst/>
          </a:prstGeom>
          <a:noFill/>
          <a:ln w="28000">
            <a:solidFill>
              <a:srgbClr val="FF6B35">
                <a:alpha val="3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6" name="A926"/>
          <p:cNvSpPr>
            <a:spLocks noGrp="1"/>
          </p:cNvSpPr>
          <p:nvPr/>
        </p:nvSpPr>
        <p:spPr>
          <a:xfrm>
            <a:off x="10792000" y="5458000"/>
            <a:ext cx="2800000" cy="2800000"/>
          </a:xfrm>
          <a:prstGeom prst="ellipse">
            <a:avLst/>
          </a:prstGeom>
          <a:noFill/>
          <a:ln w="28000">
            <a:solidFill>
              <a:srgbClr val="FF6B35">
                <a:alpha val="18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7" name="A927"/>
          <p:cNvSpPr>
            <a:spLocks noGrp="1"/>
          </p:cNvSpPr>
          <p:nvPr/>
        </p:nvSpPr>
        <p:spPr>
          <a:xfrm>
            <a:off x="10292000" y="4958000"/>
            <a:ext cx="3800000" cy="3800000"/>
          </a:xfrm>
          <a:prstGeom prst="ellipse">
            <a:avLst/>
          </a:prstGeom>
          <a:noFill/>
          <a:ln w="28000">
            <a:solidFill>
              <a:srgbClr val="FF6B35">
                <a:alpha val="10000"/>
              </a:srgbClr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28" name="A928"/>
          <p:cNvSpPr>
            <a:spLocks noGrp="1"/>
          </p:cNvSpPr>
          <p:nvPr/>
        </p:nvSpPr>
        <p:spPr>
          <a:xfrm>
            <a:off x="11670000" y="820000"/>
            <a:ext cx="160000" cy="160000"/>
          </a:xfrm>
          <a:prstGeom prst="ellipse">
            <a:avLst/>
          </a:prstGeom>
          <a:solidFill>
            <a:srgbClr val="00A3A1">
              <a:alpha val="4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29" name="A929"/>
          <p:cNvSpPr>
            <a:spLocks noGrp="1"/>
          </p:cNvSpPr>
          <p:nvPr/>
        </p:nvSpPr>
        <p:spPr>
          <a:xfrm>
            <a:off x="11900000" y="1650000"/>
            <a:ext cx="100000" cy="100000"/>
          </a:xfrm>
          <a:prstGeom prst="ellipse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0" name="A930"/>
          <p:cNvSpPr>
            <a:spLocks noGrp="1"/>
          </p:cNvSpPr>
          <p:nvPr/>
        </p:nvSpPr>
        <p:spPr>
          <a:xfrm>
            <a:off x="11730000" y="2530000"/>
            <a:ext cx="140000" cy="14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1" name="A931"/>
          <p:cNvSpPr>
            <a:spLocks noGrp="1"/>
          </p:cNvSpPr>
          <p:nvPr/>
        </p:nvSpPr>
        <p:spPr>
          <a:xfrm>
            <a:off x="11660000" y="3560000"/>
            <a:ext cx="80000" cy="8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2" name="A932"/>
          <p:cNvSpPr>
            <a:spLocks noGrp="1"/>
          </p:cNvSpPr>
          <p:nvPr/>
        </p:nvSpPr>
        <p:spPr>
          <a:xfrm>
            <a:off x="11785000" y="4435000"/>
            <a:ext cx="130000" cy="130000"/>
          </a:xfrm>
          <a:prstGeom prst="ellipse">
            <a:avLst/>
          </a:prstGeom>
          <a:solidFill>
            <a:srgbClr val="FF6B35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3" name="A933"/>
          <p:cNvSpPr>
            <a:spLocks noGrp="1"/>
          </p:cNvSpPr>
          <p:nvPr/>
        </p:nvSpPr>
        <p:spPr>
          <a:xfrm>
            <a:off x="11675000" y="5355000"/>
            <a:ext cx="90000" cy="9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4" name="A934"/>
          <p:cNvSpPr>
            <a:spLocks noGrp="1"/>
          </p:cNvSpPr>
          <p:nvPr/>
        </p:nvSpPr>
        <p:spPr>
          <a:xfrm>
            <a:off x="215000" y="1335000"/>
            <a:ext cx="130000" cy="13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5" name="A935"/>
          <p:cNvSpPr>
            <a:spLocks noGrp="1"/>
          </p:cNvSpPr>
          <p:nvPr/>
        </p:nvSpPr>
        <p:spPr>
          <a:xfrm>
            <a:off x="137500" y="2857500"/>
            <a:ext cx="85000" cy="85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6" name="A936"/>
          <p:cNvSpPr>
            <a:spLocks noGrp="1"/>
          </p:cNvSpPr>
          <p:nvPr/>
        </p:nvSpPr>
        <p:spPr>
          <a:xfrm>
            <a:off x="245000" y="4125000"/>
            <a:ext cx="150000" cy="150000"/>
          </a:xfrm>
          <a:prstGeom prst="ellipse">
            <a:avLst/>
          </a:prstGeom>
          <a:solidFill>
            <a:srgbClr val="FF6B35">
              <a:alpha val="3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7" name="A937"/>
          <p:cNvSpPr>
            <a:spLocks noGrp="1"/>
          </p:cNvSpPr>
          <p:nvPr/>
        </p:nvSpPr>
        <p:spPr>
          <a:xfrm>
            <a:off x="150000" y="5450000"/>
            <a:ext cx="100000" cy="100000"/>
          </a:xfrm>
          <a:prstGeom prst="ellipse">
            <a:avLst/>
          </a:prstGeom>
          <a:solidFill>
            <a:srgbClr val="00A3A1">
              <a:alpha val="2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8" name="A938"/>
          <p:cNvSpPr>
            <a:spLocks noGrp="1"/>
          </p:cNvSpPr>
          <p:nvPr/>
        </p:nvSpPr>
        <p:spPr>
          <a:xfrm>
            <a:off x="10845000" y="195000"/>
            <a:ext cx="110000" cy="110000"/>
          </a:xfrm>
          <a:prstGeom prst="ellipse">
            <a:avLst/>
          </a:prstGeom>
          <a:solidFill>
            <a:srgbClr val="00A3A1">
              <a:alpha val="3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39" name="A939"/>
          <p:cNvSpPr>
            <a:spLocks noGrp="1"/>
          </p:cNvSpPr>
          <p:nvPr/>
        </p:nvSpPr>
        <p:spPr>
          <a:xfrm>
            <a:off x="11312500" y="442500"/>
            <a:ext cx="75000" cy="75000"/>
          </a:xfrm>
          <a:prstGeom prst="ellipse">
            <a:avLst/>
          </a:prstGeom>
          <a:solidFill>
            <a:srgbClr val="FFFFFF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0" name="A940"/>
          <p:cNvSpPr>
            <a:spLocks noGrp="1"/>
          </p:cNvSpPr>
          <p:nvPr/>
        </p:nvSpPr>
        <p:spPr>
          <a:xfrm>
            <a:off x="11652500" y="152500"/>
            <a:ext cx="95000" cy="95000"/>
          </a:xfrm>
          <a:prstGeom prst="ellipse">
            <a:avLst/>
          </a:prstGeom>
          <a:solidFill>
            <a:srgbClr val="FF6B35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1" name="A941"/>
          <p:cNvSpPr>
            <a:spLocks noGrp="1"/>
          </p:cNvSpPr>
          <p:nvPr/>
        </p:nvSpPr>
        <p:spPr>
          <a:xfrm>
            <a:off x="10570000" y="530000"/>
            <a:ext cx="60000" cy="60000"/>
          </a:xfrm>
          <a:prstGeom prst="ellipse">
            <a:avLst/>
          </a:prstGeom>
          <a:solidFill>
            <a:srgbClr val="FFFFFF">
              <a:alpha val="1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2" name="A942"/>
          <p:cNvSpPr>
            <a:spLocks noGrp="1"/>
          </p:cNvSpPr>
          <p:nvPr/>
        </p:nvSpPr>
        <p:spPr>
          <a:xfrm>
            <a:off x="11510000" y="660000"/>
            <a:ext cx="80000" cy="80000"/>
          </a:xfrm>
          <a:prstGeom prst="ellipse">
            <a:avLst/>
          </a:prstGeom>
          <a:solidFill>
            <a:srgbClr val="00A3A1">
              <a:alpha val="2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3" name="A943"/>
          <p:cNvSpPr>
            <a:spLocks noGrp="1"/>
          </p:cNvSpPr>
          <p:nvPr/>
        </p:nvSpPr>
        <p:spPr>
          <a:xfrm>
            <a:off x="550000" y="6350000"/>
            <a:ext cx="100000" cy="100000"/>
          </a:xfrm>
          <a:prstGeom prst="ellipse">
            <a:avLst/>
          </a:prstGeom>
          <a:solidFill>
            <a:srgbClr val="00A3A1">
              <a:alpha val="35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4" name="A944"/>
          <p:cNvSpPr>
            <a:spLocks noGrp="1"/>
          </p:cNvSpPr>
          <p:nvPr/>
        </p:nvSpPr>
        <p:spPr>
          <a:xfrm>
            <a:off x="1065000" y="6585000"/>
            <a:ext cx="70000" cy="70000"/>
          </a:xfrm>
          <a:prstGeom prst="ellipse">
            <a:avLst/>
          </a:prstGeom>
          <a:solidFill>
            <a:srgbClr val="FFFFFF">
              <a:alpha val="18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5" name="A945"/>
          <p:cNvSpPr>
            <a:spLocks noGrp="1"/>
          </p:cNvSpPr>
          <p:nvPr/>
        </p:nvSpPr>
        <p:spPr>
          <a:xfrm>
            <a:off x="290000" y="6590000"/>
            <a:ext cx="120000" cy="120000"/>
          </a:xfrm>
          <a:prstGeom prst="ellipse">
            <a:avLst/>
          </a:prstGeom>
          <a:solidFill>
            <a:srgbClr val="FF6B35">
              <a:alpha val="30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46" name="A946"/>
          <p:cNvSpPr>
            <a:spLocks noGrp="1"/>
          </p:cNvSpPr>
          <p:nvPr/>
        </p:nvSpPr>
        <p:spPr>
          <a:xfrm>
            <a:off x="872500" y="6272500"/>
            <a:ext cx="55000" cy="55000"/>
          </a:xfrm>
          <a:prstGeom prst="ellipse">
            <a:avLst/>
          </a:prstGeom>
          <a:solidFill>
            <a:srgbClr val="00A3A1">
              <a:alpha val="22000"/>
            </a:srgbClr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2" name="BottomBar"/>
          <p:cNvSpPr>
            <a:spLocks noGrp="1"/>
          </p:cNvSpPr>
          <p:nvPr/>
        </p:nvSpPr>
        <p:spPr>
          <a:xfrm>
            <a:off x="0" y="6798000"/>
            <a:ext cx="12192000" cy="60000"/>
          </a:xfrm>
          <a:prstGeom prst="rect">
            <a:avLst/>
          </a:prstGeom>
          <a:solidFill>
            <a:srgbClr val="FF6B35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901" name="AccentBar"/>
          <p:cNvSpPr>
            <a:spLocks noGrp="1"/>
          </p:cNvSpPr>
          <p:nvPr/>
        </p:nvSpPr>
        <p:spPr>
          <a:xfrm>
            <a:off x="457200" y="970000"/>
            <a:ext cx="11277600" cy="12700"/>
          </a:xfrm>
          <a:prstGeom prst="rect">
            <a:avLst/>
          </a:prstGeom>
          <a:solidFill>
            <a:srgbClr val="00A3A1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DA8B2-5152-E338-D175-0B6D58AC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200" y="33156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References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63C59-F25A-1EB9-158F-DD586EE45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775675"/>
          </a:xfrm>
        </p:spPr>
        <p:txBody>
          <a:bodyPr>
            <a:normAutofit fontScale="25000" lnSpcReduction="20000"/>
          </a:bodyPr>
          <a:lstStyle/>
          <a:p>
            <a:pPr fontAlgn="base"/>
            <a:r>
              <a:rPr lang="en-CA" sz="5500" dirty="0">
                <a:solidFill>
                  <a:srgbClr val="FFFFFF"/>
                </a:solidFill>
              </a:rPr>
              <a:t>Government of Newfoundland and Labrador. Respiratory Activity Dashboard.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2"/>
              </a:rPr>
              <a:t>https://experience.arcgis.com/experience/b47262b1265f48ba95d7477c56835593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Government of Nova Scotia. Communicable Disease Prevention and Control Respiratory Watch Report.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3"/>
              </a:rPr>
              <a:t>https://novascotia.ca/dhw/cdpc/respiratory-watch.asp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Government of Manitoba. Provincial Respiratory Virus Surveillance Report.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4"/>
              </a:rPr>
              <a:t>https://www.gov.mb.ca/health/publichealth/surveillance/influenza/index.html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 err="1">
                <a:solidFill>
                  <a:srgbClr val="FFFFFF"/>
                </a:solidFill>
              </a:rPr>
              <a:t>Gouvernement</a:t>
            </a:r>
            <a:r>
              <a:rPr lang="en-CA" sz="5500" dirty="0">
                <a:solidFill>
                  <a:srgbClr val="FFFFFF"/>
                </a:solidFill>
              </a:rPr>
              <a:t> du Québec. Surveillance des virus </a:t>
            </a:r>
            <a:r>
              <a:rPr lang="en-CA" sz="5500" dirty="0" err="1">
                <a:solidFill>
                  <a:srgbClr val="FFFFFF"/>
                </a:solidFill>
              </a:rPr>
              <a:t>respiratoires</a:t>
            </a:r>
            <a:r>
              <a:rPr lang="en-CA" sz="5500" dirty="0">
                <a:solidFill>
                  <a:srgbClr val="FFFFFF"/>
                </a:solidFill>
              </a:rPr>
              <a:t> (INSPQ).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5"/>
              </a:rPr>
              <a:t>https://www.inspq.qc.ca/influenza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Government of Saskatchewan. Community Respiratory Illness Surveillance Program (CRISP).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6"/>
              </a:rPr>
              <a:t>https://www.saskatchewan.ca/government/government-structure/ministries/health/other-reports/community-respiratory-illness-surveillance-program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Government of Yukon. Respiratory Virus Surveillance.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7"/>
              </a:rPr>
              <a:t>https://yukon.ca/en/health-and-wellness/health-concerns-diseases-and-conditions/read-respiratory-surveillance-report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Public Health Ontario. Respiratory Virus Tool.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8"/>
              </a:rPr>
              <a:t>https://www.publichealthontario.ca/en/Data-and-Analysis/Infectious-Disease/Respiratory-Virus-Tool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Public Health Agency of Canada. Provincial and Territorial Routine and Catch-up Vaccination Schedule for Infants and Children in Canada.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9"/>
              </a:rPr>
              <a:t>https://www.canada.ca/en/public-health/services/immunization-vaccines/provincial-territorial-routine-vaccination-programs-infants-children.html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Public Health Agency of Canada. Provincial and Territorial Routine Vaccination Programs for Healthy, Previously Immunized Adults.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10"/>
              </a:rPr>
              <a:t>https://www.canada.ca/en/public-health/services/immunization-vaccines/routine-vaccination-healthy-previously-immunized-adult.html</a:t>
            </a:r>
            <a:endParaRPr lang="en-CA" sz="5500" dirty="0">
              <a:solidFill>
                <a:srgbClr val="FFFFFF"/>
              </a:solidFill>
            </a:endParaRPr>
          </a:p>
          <a:p>
            <a:pPr fontAlgn="base"/>
            <a:r>
              <a:rPr lang="en-CA" sz="5500" dirty="0">
                <a:solidFill>
                  <a:srgbClr val="FFFFFF"/>
                </a:solidFill>
              </a:rPr>
              <a:t>Surveillance Program for the Rapid Identification and Tracking of Infectious Diseases in Kids (SPRINT-Kids).</a:t>
            </a:r>
            <a:br>
              <a:rPr lang="en-CA" sz="5500" dirty="0">
                <a:solidFill>
                  <a:srgbClr val="FFFFFF"/>
                </a:solidFill>
              </a:rPr>
            </a:br>
            <a:r>
              <a:rPr lang="en-CA" sz="5500" dirty="0">
                <a:solidFill>
                  <a:srgbClr val="FFFFFF"/>
                </a:solidFill>
                <a:hlinkClick r:id="rId11"/>
              </a:rPr>
              <a:t>https://dashboard.sprint-kids.ca/</a:t>
            </a:r>
            <a:endParaRPr lang="en-CA" sz="55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212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1140</Words>
  <Application>Microsoft Macintosh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Respiratory Syncytial Virus Data Dashboard (RD2) </vt:lpstr>
      <vt:lpstr>What is RD2?</vt:lpstr>
      <vt:lpstr>Visualizing Impact</vt:lpstr>
      <vt:lpstr>Target Audiences</vt:lpstr>
      <vt:lpstr>Methodology and Updates</vt:lpstr>
      <vt:lpstr>Available Datasets</vt:lpstr>
      <vt:lpstr>Navigation Guide</vt:lpstr>
      <vt:lpstr>References</vt:lpstr>
      <vt:lpstr>References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Marisa Bucci</dc:creator>
  <cp:lastModifiedBy>Lucie Marisa Bucci</cp:lastModifiedBy>
  <cp:revision>3</cp:revision>
  <dcterms:created xsi:type="dcterms:W3CDTF">2025-12-15T15:03:50Z</dcterms:created>
  <dcterms:modified xsi:type="dcterms:W3CDTF">2026-04-22T20:17:00Z</dcterms:modified>
</cp:coreProperties>
</file>